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4" r:id="rId4"/>
    <p:sldId id="259" r:id="rId5"/>
    <p:sldId id="260" r:id="rId6"/>
    <p:sldId id="261" r:id="rId7"/>
    <p:sldId id="262" r:id="rId8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4660"/>
  </p:normalViewPr>
  <p:slideViewPr>
    <p:cSldViewPr snapToGrid="0">
      <p:cViewPr>
        <p:scale>
          <a:sx n="150" d="100"/>
          <a:sy n="150" d="100"/>
        </p:scale>
        <p:origin x="658" y="-56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7C411-984E-4D5D-BA0B-2C96628236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1C899A-4605-4484-BCE1-6E12EA93C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0A5DD-2C69-4862-8D17-9A240CA51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F9D46-399E-4DC9-9D4F-02E34C98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0A6D6-419D-4774-AB19-E9704D1E1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73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79BED-D091-47A0-9039-0C3FDD5BE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AECCA5-94F9-4547-A02F-508F301FC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CB595-3357-41E4-BCD6-07BC972A9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16AD8-26FB-47C8-880C-3C6901BD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BB3D1-05FD-4D24-8D82-6F3D26713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92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3C75B3-F1B6-4FC6-A8A0-A4D1B66374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686BCB-519A-490E-8109-EF0E2F3DE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6CA82-C415-4F0A-BD10-2A7FF953E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73FEC-B71C-40CC-85CE-9E56AE58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0292F-6043-45F6-9F25-092B7471F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18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4B849-E63D-4973-9041-098D3F619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EAFD3-840C-415B-999D-09448FA55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A18E8-3C78-40CD-A7FA-41628F7BF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77F4D-BBE3-4026-B591-29758D301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703DC-204F-467A-B5AF-B4F6FBF8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53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0FC4A-B467-46D2-9687-2BA87A05B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917CE-F307-4BFF-9A0D-019363EE6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F2C54-FEA8-448B-BE7B-561F5FCDF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16C0F-38AD-4476-8F9C-65E68B07A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B6979-F4D2-4120-A1E9-936DF06E8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2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EFFB2-4C8D-4AED-999E-492DE949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B136E-010B-4F36-A8A4-C56192E11B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145BEE-087D-47D5-AC46-D31E02CAB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5646D-3906-4A44-9EB9-60CD5F97B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2D969-539A-4874-9597-462ED9915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90A88-1C89-427F-8F8E-B0E234D7A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35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B9455-9913-42B1-B5E2-B41683684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0CF3B-3589-4C9F-B0C5-6F848A016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737A75-1833-4CB8-9B7B-8E8C5A59C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99495D-F919-4D4D-A722-A4A68CD4AA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28C943-961A-40E0-8ACB-A0FE4B6E6F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584D01-A7BE-4148-B52A-A67F3EE26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4CE19-494B-48A1-9D1F-B1F0AF24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D43A06-6462-4988-A6E2-A7D8381CF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21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58F0D-060A-4200-99C9-41CF3322E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1E8169-4110-4310-8FBA-246C500D3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D7F8FF-42DE-4D0A-A8C9-193EF9AE8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7A5BFB-4754-42C0-8C7B-B52943E9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9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A249E3-C5C8-4BC7-BEDF-CD3E274F7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A465CF-8322-4DAD-8C00-3FD0646C3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B1755-8CF5-41B0-A33C-81AC845F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790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64963-B6E0-4FF7-9F60-4B26592AD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B140-4E61-46AE-AD2D-6369CF1B6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3C4E73-2BAC-46FD-AFFE-61A71DA26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90E9A2-9263-4142-BF31-A5B683C24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59A195-1146-405F-A7E0-5BB3C291E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EF09A4-E467-4344-B1A8-A9EFB286C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34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DA0FA-CCC4-4577-A22A-64FC2557A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698554-7683-4629-A27A-58EEABB7F0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3FCFBC-EC94-4ED3-B609-FB5252776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8BBFF-67FF-42E8-9A07-A6DEB988F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20B2-8145-48B0-8D2C-9C2FF62C0B1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B2064-77AD-4E2F-B523-197F7CB70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2E294-2673-4A48-B21C-AD2A576D2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5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05F9A-3DBF-4190-B26B-FD4306BF2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51A4D-C9AC-4067-83B7-210084D0C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04E8A-9242-48B5-A63C-F103AAAC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720B2-8145-48B0-8D2C-9C2FF62C0B18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3D331-33F7-4F83-AA2D-3E9A5FA64B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7A7D2-78F5-4A1C-8AD6-A0471BA00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E29AA-3106-4891-A1F5-349D22F4A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88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BD4E16D-84C7-45CD-B388-0A00066D3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441461" y="1040826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638532" y="672908"/>
            <a:ext cx="5580935" cy="433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an Early Years </a:t>
            </a:r>
            <a:r>
              <a:rPr lang="en-GB" sz="2000" b="1" kern="140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Gill Sans MT" panose="020B0502020104020203" pitchFamily="34" charset="0"/>
              </a:rPr>
              <a:t>Computer Scientist</a:t>
            </a:r>
            <a:r>
              <a:rPr lang="en-GB" kern="1400" dirty="0">
                <a:ln>
                  <a:noFill/>
                </a:ln>
                <a:solidFill>
                  <a:srgbClr val="00B050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977DC2-C036-4433-A04B-20E8C7687AD3}"/>
              </a:ext>
            </a:extLst>
          </p:cNvPr>
          <p:cNvSpPr txBox="1"/>
          <p:nvPr/>
        </p:nvSpPr>
        <p:spPr>
          <a:xfrm>
            <a:off x="5140349" y="7406588"/>
            <a:ext cx="1422400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safely use and explore a variety of materials.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254113" y="7329644"/>
            <a:ext cx="1422400" cy="116955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use a simple online paint tool to create digital art.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represent data through physical pictograms.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330201" y="2552700"/>
            <a:ext cx="1422400" cy="163121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recognising and identifying familiar letters and numbers on a keyboard.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am developing basic mouse skills such as moving and clicking.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4908076" y="2398917"/>
            <a:ext cx="1422400" cy="86177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use logical reasoning to understand simple instructions and predict the outcome.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585099" y="1434784"/>
            <a:ext cx="1590167" cy="163121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be able to understand what a computer keyboard is and recognising some letters and numbers.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know that a mouse can be used to click, drag and create simple drawings.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2336120" y="3229231"/>
            <a:ext cx="2069994" cy="193899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know that being able to follow and give simple instructions is important in computing.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understand that it is important for instructions to be in the right order.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understand why a set of instructions may have gone wrong.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316481" y="5421511"/>
            <a:ext cx="2154290" cy="116955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know that sorting objects into various categories can help you locate information.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know that using yes/no questions to find an answer is a branching database.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FF701D-FC2B-4B25-BF91-700AD97861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81" y="1501567"/>
            <a:ext cx="1633933" cy="7699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43603A-7D94-46C5-BDE3-3542131170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299" y="5929342"/>
            <a:ext cx="1682696" cy="132343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F7A406D-4C7E-4289-9171-43659BAD2ED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841" t="45051" r="34659" b="23333"/>
          <a:stretch/>
        </p:blipFill>
        <p:spPr>
          <a:xfrm>
            <a:off x="5068007" y="6645310"/>
            <a:ext cx="1510431" cy="56550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FA57EA5-05F7-4CD7-862F-6C782C7BFB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971" y="1501567"/>
            <a:ext cx="1633933" cy="769993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82D3DAC9-A9BB-41AB-8163-4120DAE897AA}"/>
              </a:ext>
            </a:extLst>
          </p:cNvPr>
          <p:cNvSpPr txBox="1"/>
          <p:nvPr/>
        </p:nvSpPr>
        <p:spPr>
          <a:xfrm>
            <a:off x="5111416" y="7369127"/>
            <a:ext cx="1422400" cy="116955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recognise that a range of technology is used for different purposes.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am learning to log in and log out.</a:t>
            </a:r>
          </a:p>
        </p:txBody>
      </p:sp>
    </p:spTree>
    <p:extLst>
      <p:ext uri="{BB962C8B-B14F-4D97-AF65-F5344CB8AC3E}">
        <p14:creationId xmlns:p14="http://schemas.microsoft.com/office/powerpoint/2010/main" val="1232026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BD4E16D-84C7-45CD-B388-0A00066D3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351301" y="987769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638532" y="672908"/>
            <a:ext cx="5580935" cy="433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an </a:t>
            </a:r>
            <a:r>
              <a:rPr lang="en-GB" kern="1400" dirty="0">
                <a:solidFill>
                  <a:srgbClr val="000000"/>
                </a:solidFill>
                <a:latin typeface="Gill Sans MT" panose="020B0502020104020203" pitchFamily="34" charset="0"/>
              </a:rPr>
              <a:t>Year 1</a:t>
            </a: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en-GB" sz="2000" b="1" kern="140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Gill Sans MT" panose="020B0502020104020203" pitchFamily="34" charset="0"/>
              </a:rPr>
              <a:t>Computer Scientist</a:t>
            </a:r>
            <a:r>
              <a:rPr lang="en-GB" kern="1400" dirty="0">
                <a:ln>
                  <a:noFill/>
                </a:ln>
                <a:solidFill>
                  <a:srgbClr val="00B050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977DC2-C036-4433-A04B-20E8C7687AD3}"/>
              </a:ext>
            </a:extLst>
          </p:cNvPr>
          <p:cNvSpPr txBox="1"/>
          <p:nvPr/>
        </p:nvSpPr>
        <p:spPr>
          <a:xfrm>
            <a:off x="5105400" y="6972300"/>
            <a:ext cx="1422400" cy="255454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log in and out and saving work on my own account.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understand what to do when using the internet to search for images.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understand what to do if I come across something online that worries me or makes me feel uncomfortable.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211533" y="6752615"/>
            <a:ext cx="1422400" cy="2246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take and editing photographs.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use mouse control by dragging, clicking and resizing images to create different effects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use software to explore and create pictograms and branching databases.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330201" y="2552700"/>
            <a:ext cx="1422400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am learning how to operate a camera or tablet to take photos and videos.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am learning where keys are located on the keyboard.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4590805" y="2400047"/>
            <a:ext cx="1936993" cy="163121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am learning that decomposition means breaking a problem down into smaller parts.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follow a basic set of instructions.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assemble instructions into a simple algorithm.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514972" y="1460079"/>
            <a:ext cx="1769375" cy="163121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know that "log in and log out" means to begin and end a connection with a computer. </a:t>
            </a:r>
          </a:p>
          <a:p>
            <a:r>
              <a:rPr lang="en-GB" sz="1000" dirty="0">
                <a:latin typeface="Comic Sans MS" panose="030F0702030302020204" pitchFamily="66" charset="0"/>
              </a:rPr>
              <a:t>To know that a computer and mouse can be used to click, drag, fill and select and also add backgrounds, text, layers, shapes and clip art..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2253853" y="3260586"/>
            <a:ext cx="2206801" cy="209288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understand that an algorithm is when instructions are put in an exact order.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understand that decomposition means breaking a problem into manageable chunks and that it is important in computing.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know that we call errors in an algorithm 'bugs' and fixing these 'debugging'.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237974" y="5643706"/>
            <a:ext cx="2398988" cy="116955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know how that charts and pictograms can be created using a computer.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understand that a branching database is a way of classifying a group of objects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1CC5AB7-C063-45BF-9D4D-1829DB89A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81" y="1514267"/>
            <a:ext cx="1633933" cy="76999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18D7145-CDFE-4A0D-AE31-143EA88D32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71745"/>
            <a:ext cx="1682696" cy="132343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FC6A5AF-BD5D-43D4-94B1-2CAFB8F64FA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841" t="45051" r="34659" b="23333"/>
          <a:stretch/>
        </p:blipFill>
        <p:spPr>
          <a:xfrm>
            <a:off x="4982418" y="6029495"/>
            <a:ext cx="1510431" cy="56550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F3FCD6A-5997-417E-8E8E-DE99F538DF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17" y="1528310"/>
            <a:ext cx="1633933" cy="76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574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BD4E16D-84C7-45CD-B388-0A00066D3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365152" y="889570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638532" y="672908"/>
            <a:ext cx="5580935" cy="433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an </a:t>
            </a:r>
            <a:r>
              <a:rPr lang="en-GB" kern="1400" dirty="0">
                <a:solidFill>
                  <a:srgbClr val="000000"/>
                </a:solidFill>
                <a:latin typeface="Gill Sans MT" panose="020B0502020104020203" pitchFamily="34" charset="0"/>
              </a:rPr>
              <a:t>Year 2</a:t>
            </a: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en-GB" sz="2000" b="1" kern="140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Gill Sans MT" panose="020B0502020104020203" pitchFamily="34" charset="0"/>
              </a:rPr>
              <a:t>Computer Scientist</a:t>
            </a:r>
            <a:r>
              <a:rPr lang="en-GB" kern="1400" dirty="0">
                <a:ln>
                  <a:noFill/>
                </a:ln>
                <a:solidFill>
                  <a:srgbClr val="00B050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977DC2-C036-4433-A04B-20E8C7687AD3}"/>
              </a:ext>
            </a:extLst>
          </p:cNvPr>
          <p:cNvSpPr txBox="1"/>
          <p:nvPr/>
        </p:nvSpPr>
        <p:spPr>
          <a:xfrm>
            <a:off x="5105400" y="6972300"/>
            <a:ext cx="1422400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am learning how to create a strong password.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identify whether information is safe or unsafe to be shared online.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211533" y="2431976"/>
            <a:ext cx="1422400" cy="1785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am using greater control when taking photos with cameras, tablets or computers.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am developing confidence with the keyboard and the basics of touch typing.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4890269" y="2417642"/>
            <a:ext cx="1422400" cy="193899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articulating what decomposition is.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explaining what an algorithm is and follow an algorithm.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incorporate loops within algorithms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592208" y="1343480"/>
            <a:ext cx="1541067" cy="193899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know the difference between a desktop and laptop computer.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know that computers often work together.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know that touch typing is the fastest way to type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2358745" y="3437649"/>
            <a:ext cx="2147760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know that loops in programming are where you set a certain instruction (or instructions) to be repeated multiple times.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know that abstraction is the removing of unnecessary detail to help solve a problem.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358745" y="5128308"/>
            <a:ext cx="2278217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understand that you can enter simple data into a spreadsheet.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understand what steps you need to take to create an algorithm.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know what data to use to answer certain questions.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591DFCC-817B-4690-8260-B0A17DC17B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81" y="1501567"/>
            <a:ext cx="1633933" cy="76999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4218636-F638-4D5A-BB36-7E282696AB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533" y="5733230"/>
            <a:ext cx="1560368" cy="122722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70C4656-B873-4ADA-A93D-8C6E2D3AFB1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841" t="45051" r="34659" b="23333"/>
          <a:stretch/>
        </p:blipFill>
        <p:spPr>
          <a:xfrm>
            <a:off x="5120124" y="6280151"/>
            <a:ext cx="1510431" cy="56550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B160543-6412-46E2-A0A3-FADB5ED462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6398" y="1521008"/>
            <a:ext cx="1633933" cy="76999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365152" y="7095410"/>
            <a:ext cx="1560368" cy="240065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am developing word processing skills, including altering text, copying and pasting and using keyboard shortcuts.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use word processing software to type and reformat text.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collect and input data into a spreadsheet.</a:t>
            </a:r>
          </a:p>
        </p:txBody>
      </p:sp>
    </p:spTree>
    <p:extLst>
      <p:ext uri="{BB962C8B-B14F-4D97-AF65-F5344CB8AC3E}">
        <p14:creationId xmlns:p14="http://schemas.microsoft.com/office/powerpoint/2010/main" val="4149381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2A4FE72D-BB85-4CA4-97C9-98F44BF19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305817" y="1333313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1030109" y="661516"/>
            <a:ext cx="5012968" cy="433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 Year 3 </a:t>
            </a:r>
            <a:r>
              <a:rPr lang="en-GB" sz="2000" b="1" kern="140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Gill Sans MT" panose="020B0502020104020203" pitchFamily="34" charset="0"/>
              </a:rPr>
              <a:t>Computer Scientist</a:t>
            </a:r>
            <a:r>
              <a:rPr lang="en-GB" kern="1400" dirty="0">
                <a:ln>
                  <a:noFill/>
                </a:ln>
                <a:solidFill>
                  <a:srgbClr val="00B050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977DC2-C036-4433-A04B-20E8C7687AD3}"/>
              </a:ext>
            </a:extLst>
          </p:cNvPr>
          <p:cNvSpPr txBox="1"/>
          <p:nvPr/>
        </p:nvSpPr>
        <p:spPr>
          <a:xfrm>
            <a:off x="5026433" y="6745340"/>
            <a:ext cx="1422400" cy="30162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recognise that different information is shared online including facts, beliefs and opinions.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am learning how to identify reliable information when searching online.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am learning how to stay safe on social media.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consider the impact technology can have on mood.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201281" y="7293980"/>
            <a:ext cx="1422400" cy="2246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take photographs and record video to tell a story.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Sort and filter databases to easily retrieve information.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create and interpret charts and graphs to understand data.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330201" y="2552700"/>
            <a:ext cx="1422400" cy="1015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understanding what the different components of a computer do and how they work together.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4994265" y="2654901"/>
            <a:ext cx="1422400" cy="163121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use decomposition to explain the parts of a laptop computer.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explain the purpose of an algorithm. Forming algorithms independently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469954" y="1728201"/>
            <a:ext cx="1635651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know what a tablet is and how it is different from a laptop/desktop computer.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understand what a network is and how a school network might be organised.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1983506" y="3855230"/>
            <a:ext cx="2755470" cy="86177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understand how to use loops to improve programming.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 To understand how decomposition is used in programming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284689" y="5520594"/>
            <a:ext cx="2153103" cy="132343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know that a database is a collection of data stored in a logical, structured and orderly manner.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know that computer databases can be useful for sorting and filtering data.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9E11173-B79B-45B5-8485-403A16F31B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81" y="1501567"/>
            <a:ext cx="1633933" cy="76999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CFA052D-D94D-49E3-8A34-19D5E287E3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001" y="6074422"/>
            <a:ext cx="1487034" cy="116955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5452384-82FA-4726-ABE6-CB95D123266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841" t="45051" r="34659" b="23333"/>
          <a:stretch/>
        </p:blipFill>
        <p:spPr>
          <a:xfrm>
            <a:off x="4982418" y="6029495"/>
            <a:ext cx="1510431" cy="56550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760B582-9004-4FC8-AF9F-344AC0E46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962" y="1650537"/>
            <a:ext cx="1633933" cy="76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4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A50ABDD8-847C-4079-AF8E-FF38946A1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397084" y="1291240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1030109" y="661516"/>
            <a:ext cx="5012968" cy="433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 Year 4 </a:t>
            </a:r>
            <a:r>
              <a:rPr lang="en-GB" sz="2000" b="1" kern="140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Gill Sans MT" panose="020B0502020104020203" pitchFamily="34" charset="0"/>
              </a:rPr>
              <a:t>Computer Scientist</a:t>
            </a:r>
            <a:r>
              <a:rPr lang="en-GB" kern="1400" dirty="0">
                <a:ln>
                  <a:noFill/>
                </a:ln>
                <a:solidFill>
                  <a:srgbClr val="00B050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977DC2-C036-4433-A04B-20E8C7687AD3}"/>
              </a:ext>
            </a:extLst>
          </p:cNvPr>
          <p:cNvSpPr txBox="1"/>
          <p:nvPr/>
        </p:nvSpPr>
        <p:spPr>
          <a:xfrm>
            <a:off x="5193432" y="6899258"/>
            <a:ext cx="1422400" cy="286232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</a:t>
            </a:r>
            <a:r>
              <a:rPr lang="en-GB" sz="1000">
                <a:latin typeface="Comic Sans MS" panose="030F0702030302020204" pitchFamily="66" charset="0"/>
              </a:rPr>
              <a:t>can recognise </a:t>
            </a:r>
            <a:r>
              <a:rPr lang="en-GB" sz="1000" dirty="0">
                <a:latin typeface="Comic Sans MS" panose="030F0702030302020204" pitchFamily="66" charset="0"/>
              </a:rPr>
              <a:t>that information on the internet might not be true or correct and that some sources are more trustworthy than others.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reflect on the positives and negatives of time spent online.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identify respectful and disrespectful online behaviour.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211533" y="7353301"/>
            <a:ext cx="1422400" cy="209288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use software to work collaboratively with others.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record data in a spreadsheet independently.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sort data in a spreadsheet to compare using the ‘sort by…’ option.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330201" y="2552700"/>
            <a:ext cx="1422400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use tablets or digital cameras to film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4932749" y="2552700"/>
            <a:ext cx="1422400" cy="317009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use decomposition to understand the purpose of a script of code.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identify patterns through unplugged activities. Using past experiences to help solve new problems.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use abstraction to identify the important parts when completing both plugged and unplugged activities.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592208" y="2199974"/>
            <a:ext cx="1422400" cy="86177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understand that software can be used collaboratively online to work as a team.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2141358" y="3722869"/>
            <a:ext cx="2324100" cy="116955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understand that a variable is a value that can change (depending on conditions) and know that you can create them in Scratch.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know what a conditional statement is in programming.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438400" y="5760559"/>
            <a:ext cx="2027058" cy="101566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know that computers can use different forms of input to sense the world around them so that they can record and respond to data. This is called ‘sensor data’.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95E5179-99C5-4C8C-93D7-A9D2CFA7A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81" y="1501567"/>
            <a:ext cx="1633933" cy="76999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84F8DEF-403E-40A6-909A-8C3588E410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05" y="5856443"/>
            <a:ext cx="1682696" cy="132343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2F5AB4F-FB7E-4935-98D7-D2D49158370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841" t="45051" r="34659" b="23333"/>
          <a:stretch/>
        </p:blipFill>
        <p:spPr>
          <a:xfrm>
            <a:off x="5105401" y="6235408"/>
            <a:ext cx="1510431" cy="56550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0339E9F-ECAD-47AC-A912-2EEF8ED228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983" y="1459816"/>
            <a:ext cx="1633933" cy="76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352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C01F23E3-9443-4F97-94CE-0BDA2C6F7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351301" y="1291240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1030109" y="661516"/>
            <a:ext cx="5012968" cy="433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 Year 5 </a:t>
            </a:r>
            <a:r>
              <a:rPr lang="en-GB" sz="2000" b="1" kern="140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Gill Sans MT" panose="020B0502020104020203" pitchFamily="34" charset="0"/>
              </a:rPr>
              <a:t>Computer Scientist</a:t>
            </a:r>
            <a:r>
              <a:rPr lang="en-GB" kern="1400" dirty="0">
                <a:ln>
                  <a:noFill/>
                </a:ln>
                <a:solidFill>
                  <a:srgbClr val="00B050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977DC2-C036-4433-A04B-20E8C7687AD3}"/>
              </a:ext>
            </a:extLst>
          </p:cNvPr>
          <p:cNvSpPr txBox="1"/>
          <p:nvPr/>
        </p:nvSpPr>
        <p:spPr>
          <a:xfrm>
            <a:off x="5231317" y="7134689"/>
            <a:ext cx="1422400" cy="240065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Identify possible dangers online and am learning how to stay safe.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evaluate the pros and cons of online communication.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am learning what to do if I experience bullying online.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211533" y="6752615"/>
            <a:ext cx="1422400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use the video editing software to animate.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identify ways to improve and edit programs, videos, images etc.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330201" y="2552700"/>
            <a:ext cx="1422400" cy="132343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am learning the difference between ROM and RAM.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recognising how the size of RAM affects the processing of data.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5105399" y="2678014"/>
            <a:ext cx="1422400" cy="147732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write more complex algorithms for a purpose.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use a range of programming commands and use repetition within a program.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592208" y="1891475"/>
            <a:ext cx="1422400" cy="86177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know how search engines work.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understand what copyright is.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2153961" y="3803539"/>
            <a:ext cx="2585015" cy="86177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know that a </a:t>
            </a:r>
            <a:r>
              <a:rPr lang="en-GB" sz="1000" dirty="0" err="1">
                <a:latin typeface="Comic Sans MS" panose="030F0702030302020204" pitchFamily="66" charset="0"/>
              </a:rPr>
              <a:t>Micro:bit</a:t>
            </a:r>
            <a:r>
              <a:rPr lang="en-GB" sz="1000" dirty="0">
                <a:latin typeface="Comic Sans MS" panose="030F0702030302020204" pitchFamily="66" charset="0"/>
              </a:rPr>
              <a:t> is a programmable device.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 To know that </a:t>
            </a:r>
            <a:r>
              <a:rPr lang="en-GB" sz="1000" dirty="0" err="1">
                <a:latin typeface="Comic Sans MS" panose="030F0702030302020204" pitchFamily="66" charset="0"/>
              </a:rPr>
              <a:t>Micro:bit</a:t>
            </a:r>
            <a:r>
              <a:rPr lang="en-GB" sz="1000" dirty="0">
                <a:latin typeface="Comic Sans MS" panose="030F0702030302020204" pitchFamily="66" charset="0"/>
              </a:rPr>
              <a:t> uses a block coding language similar to Scratch.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456727" y="5520595"/>
            <a:ext cx="1886673" cy="70788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understand that RAM is Random Access Memory and acts as the computer’s working memory..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035745F-3123-4C5E-BB2C-CA7F9EEB4A5A}"/>
              </a:ext>
            </a:extLst>
          </p:cNvPr>
          <p:cNvSpPr txBox="1"/>
          <p:nvPr/>
        </p:nvSpPr>
        <p:spPr>
          <a:xfrm>
            <a:off x="2658466" y="8703801"/>
            <a:ext cx="1422400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safely use and explore a variety of materials.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2E6D567-D3D8-404A-8F04-9CFD875A7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81" y="1501567"/>
            <a:ext cx="1633933" cy="76999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3651C53-B84A-409D-B030-FE290F9886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761" y="5271564"/>
            <a:ext cx="1682696" cy="132343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818A088-87BD-4461-BE04-6342697AEFF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841" t="45051" r="34659" b="23333"/>
          <a:stretch/>
        </p:blipFill>
        <p:spPr>
          <a:xfrm>
            <a:off x="5136036" y="6372395"/>
            <a:ext cx="1510431" cy="56550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4420C49-91E8-4CD6-A788-7EE0DEF96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632" y="1753331"/>
            <a:ext cx="1633933" cy="76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18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F86D6367-9B2C-4431-BE05-3D020EDCF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8" t="5717" r="13965" b="9929"/>
          <a:stretch>
            <a:fillRect/>
          </a:stretch>
        </p:blipFill>
        <p:spPr bwMode="auto">
          <a:xfrm>
            <a:off x="434456" y="878178"/>
            <a:ext cx="6162648" cy="8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3C8264-5457-414E-BED7-512DF7BCE834}"/>
              </a:ext>
            </a:extLst>
          </p:cNvPr>
          <p:cNvSpPr txBox="1"/>
          <p:nvPr/>
        </p:nvSpPr>
        <p:spPr>
          <a:xfrm>
            <a:off x="1030109" y="661516"/>
            <a:ext cx="5012968" cy="433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I am a Year 6 </a:t>
            </a:r>
            <a:r>
              <a:rPr lang="en-GB" sz="2000" b="1" kern="140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Gill Sans MT" panose="020B0502020104020203" pitchFamily="34" charset="0"/>
              </a:rPr>
              <a:t>Computer Scientist</a:t>
            </a:r>
            <a:r>
              <a:rPr lang="en-GB" kern="1400" dirty="0">
                <a:ln>
                  <a:noFill/>
                </a:ln>
                <a:solidFill>
                  <a:srgbClr val="00B050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lang="en-GB" kern="140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because..</a:t>
            </a:r>
            <a:endParaRPr lang="en-GB" sz="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977DC2-C036-4433-A04B-20E8C7687AD3}"/>
              </a:ext>
            </a:extLst>
          </p:cNvPr>
          <p:cNvSpPr txBox="1"/>
          <p:nvPr/>
        </p:nvSpPr>
        <p:spPr>
          <a:xfrm>
            <a:off x="5027222" y="6849383"/>
            <a:ext cx="1422400" cy="255454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 am learning about the positive and negative impacts of sharing online.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understand the importance of secure passwords and how to create them.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recognise that updated software can help to prevent data corruption and hacking.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C7E170-6652-44CB-9CC6-BAAE1CFCA120}"/>
              </a:ext>
            </a:extLst>
          </p:cNvPr>
          <p:cNvSpPr txBox="1"/>
          <p:nvPr/>
        </p:nvSpPr>
        <p:spPr>
          <a:xfrm>
            <a:off x="192340" y="6492531"/>
            <a:ext cx="1676605" cy="270843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use search and word processing skills to create a presentation.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create and </a:t>
            </a:r>
            <a:r>
              <a:rPr lang="en-GB" sz="1000" dirty="0" err="1">
                <a:latin typeface="Comic Sans MS" panose="030F0702030302020204" pitchFamily="66" charset="0"/>
              </a:rPr>
              <a:t>editi</a:t>
            </a:r>
            <a:r>
              <a:rPr lang="en-GB" sz="1000" dirty="0">
                <a:latin typeface="Comic Sans MS" panose="030F0702030302020204" pitchFamily="66" charset="0"/>
              </a:rPr>
              <a:t> videos, adding multiple elements: music, voiceover, sound, text and transitions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understand how barcodes, QR codes and RFID work.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create formulas and sort data within spreadsheets.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BA83F4-B031-457E-99AD-09035EAFD29B}"/>
              </a:ext>
            </a:extLst>
          </p:cNvPr>
          <p:cNvSpPr txBox="1"/>
          <p:nvPr/>
        </p:nvSpPr>
        <p:spPr>
          <a:xfrm>
            <a:off x="235013" y="2354568"/>
            <a:ext cx="1633933" cy="240065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understand and identifying barcodes, QR codes and RFID and can identify devices and applications that can scan or read barcodes, QR codes and RFID.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understand how corruption can happen within data during transfer (for example when downloading, installing, copying and updating files).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03229B-8BA8-4F7C-88A9-1A77E27EB3A4}"/>
              </a:ext>
            </a:extLst>
          </p:cNvPr>
          <p:cNvSpPr txBox="1"/>
          <p:nvPr/>
        </p:nvSpPr>
        <p:spPr>
          <a:xfrm>
            <a:off x="4871181" y="2684538"/>
            <a:ext cx="1422400" cy="178510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I can debug quickly and effectively to make a program more efficient.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use and adapt nested loops.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I can use the language Python when programming.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AF611A-88EC-4A86-868B-8767BAA8C943}"/>
              </a:ext>
            </a:extLst>
          </p:cNvPr>
          <p:cNvSpPr txBox="1"/>
          <p:nvPr/>
        </p:nvSpPr>
        <p:spPr>
          <a:xfrm>
            <a:off x="2675808" y="1690926"/>
            <a:ext cx="1422400" cy="86177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understand the importance of having a secure password and what "brute force hacking" is..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405382-4965-4BA9-BBB7-D11636D95D3E}"/>
              </a:ext>
            </a:extLst>
          </p:cNvPr>
          <p:cNvSpPr txBox="1"/>
          <p:nvPr/>
        </p:nvSpPr>
        <p:spPr>
          <a:xfrm>
            <a:off x="2377071" y="3263645"/>
            <a:ext cx="2103857" cy="101566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know that there are text-based programming languages such as Logo and Python.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know that nested loops are loops inside of loops..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EB3950-8C84-434B-BB97-F271B999E06E}"/>
              </a:ext>
            </a:extLst>
          </p:cNvPr>
          <p:cNvSpPr txBox="1"/>
          <p:nvPr/>
        </p:nvSpPr>
        <p:spPr>
          <a:xfrm>
            <a:off x="2397806" y="4990252"/>
            <a:ext cx="2199593" cy="193899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</a:rPr>
              <a:t>To know that data contained within barcodes and QR codes can be used by computers.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know that data is often encrypted so that even if it is stolen it is not useful to the thief. </a:t>
            </a:r>
          </a:p>
          <a:p>
            <a:endParaRPr lang="en-GB" sz="1000" dirty="0">
              <a:latin typeface="Comic Sans MS" panose="030F0702030302020204" pitchFamily="66" charset="0"/>
            </a:endParaRPr>
          </a:p>
          <a:p>
            <a:r>
              <a:rPr lang="en-GB" sz="1000" dirty="0">
                <a:latin typeface="Comic Sans MS" panose="030F0702030302020204" pitchFamily="66" charset="0"/>
              </a:rPr>
              <a:t>To know that data can become corrupted within a network but this is less likely to happen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A297B41-18D6-45EE-87B8-9761D4EBE8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81" y="1501567"/>
            <a:ext cx="1633933" cy="76999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0322F68-6F29-4C98-AAF2-60DF01E3A6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281" y="5442895"/>
            <a:ext cx="1246523" cy="98038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7439705-9058-4BC6-B48F-D6F61B6F4B2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841" t="45051" r="34659" b="23333"/>
          <a:stretch/>
        </p:blipFill>
        <p:spPr>
          <a:xfrm>
            <a:off x="5126260" y="6048255"/>
            <a:ext cx="1510431" cy="56550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9062702-0C89-4C1F-90F5-84DE843439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9611" y="1690926"/>
            <a:ext cx="1633933" cy="76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418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</TotalTime>
  <Words>1653</Words>
  <Application>Microsoft Office PowerPoint</Application>
  <PresentationFormat>A4 Paper (210x297 mm)</PresentationFormat>
  <Paragraphs>183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 Moss</dc:creator>
  <cp:lastModifiedBy>A Norris</cp:lastModifiedBy>
  <cp:revision>49</cp:revision>
  <cp:lastPrinted>2024-05-24T05:48:48Z</cp:lastPrinted>
  <dcterms:created xsi:type="dcterms:W3CDTF">2024-05-23T18:22:47Z</dcterms:created>
  <dcterms:modified xsi:type="dcterms:W3CDTF">2024-05-28T11:23:06Z</dcterms:modified>
</cp:coreProperties>
</file>